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5"/>
  </p:notesMasterIdLst>
  <p:handoutMasterIdLst>
    <p:handoutMasterId r:id="rId16"/>
  </p:handoutMasterIdLst>
  <p:sldIdLst>
    <p:sldId id="263" r:id="rId2"/>
    <p:sldId id="264" r:id="rId3"/>
    <p:sldId id="265" r:id="rId4"/>
    <p:sldId id="266" r:id="rId5"/>
    <p:sldId id="267" r:id="rId6"/>
    <p:sldId id="268" r:id="rId7"/>
    <p:sldId id="269" r:id="rId8"/>
    <p:sldId id="270" r:id="rId9"/>
    <p:sldId id="271" r:id="rId10"/>
    <p:sldId id="272" r:id="rId11"/>
    <p:sldId id="273" r:id="rId12"/>
    <p:sldId id="274" r:id="rId13"/>
    <p:sldId id="275" r:id="rId14"/>
  </p:sldIdLst>
  <p:sldSz cx="9144000" cy="6858000" type="screen4x3"/>
  <p:notesSz cx="9144000" cy="6858000"/>
  <p:custDataLst>
    <p:tags r:id="rId17"/>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2" autoAdjust="0"/>
  </p:normalViewPr>
  <p:slideViewPr>
    <p:cSldViewPr showGuides="1">
      <p:cViewPr>
        <p:scale>
          <a:sx n="50" d="100"/>
          <a:sy n="50" d="100"/>
        </p:scale>
        <p:origin x="-1098" y="-516"/>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27.02.2019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27.02.2019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TEHLİKELİ MADDE TAŞIMACILIĞI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539552" y="818833"/>
            <a:ext cx="8352929" cy="6001643"/>
          </a:xfrm>
          <a:prstGeom prst="rect">
            <a:avLst/>
          </a:prstGeom>
        </p:spPr>
        <p:txBody>
          <a:bodyPr wrap="square">
            <a:spAutoFit/>
          </a:bodyPr>
          <a:lstStyle/>
          <a:p>
            <a:r>
              <a:rPr lang="tr-TR" sz="2400" dirty="0"/>
              <a:t>Tehlikeli madde tanım olarak bakıldığı zaman canlılara zarar verme özelliğinden en </a:t>
            </a:r>
            <a:r>
              <a:rPr lang="tr-TR" sz="2400" dirty="0" smtClean="0"/>
              <a:t>az birine </a:t>
            </a:r>
            <a:r>
              <a:rPr lang="tr-TR" sz="2400" dirty="0"/>
              <a:t>sahip olan maddelerdir</a:t>
            </a:r>
            <a:r>
              <a:rPr lang="tr-TR" sz="2400" dirty="0" smtClean="0"/>
              <a:t>.</a:t>
            </a:r>
          </a:p>
          <a:p>
            <a:endParaRPr lang="tr-TR" sz="2400" dirty="0"/>
          </a:p>
          <a:p>
            <a:r>
              <a:rPr lang="tr-TR" sz="2400" i="1" dirty="0"/>
              <a:t>Tehlikeli maddeler ve müstahzarlar: Patlayıcı, oksitleyici, çok kolay alevlenir, kolay alevlenir, alevlenir, çok </a:t>
            </a:r>
            <a:r>
              <a:rPr lang="tr-TR" sz="2400" i="1" dirty="0" err="1"/>
              <a:t>toksik</a:t>
            </a:r>
            <a:r>
              <a:rPr lang="tr-TR" sz="2400" i="1" dirty="0"/>
              <a:t>, </a:t>
            </a:r>
            <a:r>
              <a:rPr lang="tr-TR" sz="2400" i="1" dirty="0" err="1"/>
              <a:t>toksik</a:t>
            </a:r>
            <a:r>
              <a:rPr lang="tr-TR" sz="2400" i="1" dirty="0"/>
              <a:t>, zararlı, aşındırıcı, tahriş edici, hassaslaştırıcı, kanserojen, </a:t>
            </a:r>
            <a:r>
              <a:rPr lang="tr-TR" sz="2400" i="1" dirty="0" err="1"/>
              <a:t>mutajen</a:t>
            </a:r>
            <a:r>
              <a:rPr lang="tr-TR" sz="2400" i="1" dirty="0"/>
              <a:t>, üreme sistemine </a:t>
            </a:r>
            <a:r>
              <a:rPr lang="tr-TR" sz="2400" i="1" dirty="0" err="1"/>
              <a:t>toksik</a:t>
            </a:r>
            <a:r>
              <a:rPr lang="tr-TR" sz="2400" i="1" dirty="0"/>
              <a:t> ve çevre için tehlikeli özelliklerden en az birine sahip maddeler ve müstahzarları ifade eder.’’ </a:t>
            </a:r>
            <a:endParaRPr lang="tr-TR" sz="2400" i="1" dirty="0" smtClean="0"/>
          </a:p>
          <a:p>
            <a:endParaRPr lang="tr-TR" sz="2400" i="1" dirty="0"/>
          </a:p>
          <a:p>
            <a:r>
              <a:rPr lang="tr-TR" sz="2400" dirty="0"/>
              <a:t>Genel olarak tüm dünya da “</a:t>
            </a:r>
            <a:r>
              <a:rPr lang="tr-TR" sz="2400" dirty="0" err="1"/>
              <a:t>dangerous</a:t>
            </a:r>
            <a:r>
              <a:rPr lang="tr-TR" sz="2400" dirty="0"/>
              <a:t> </a:t>
            </a:r>
            <a:r>
              <a:rPr lang="tr-TR" sz="2400" dirty="0" err="1"/>
              <a:t>cargo</a:t>
            </a:r>
            <a:r>
              <a:rPr lang="tr-TR" sz="2400" dirty="0"/>
              <a:t>” ifadesi “tehlikeli yük” olarak karşılık bulmakla birlikte “</a:t>
            </a:r>
            <a:r>
              <a:rPr lang="tr-TR" sz="2400" dirty="0" err="1"/>
              <a:t>hazardous</a:t>
            </a:r>
            <a:r>
              <a:rPr lang="tr-TR" sz="2400" dirty="0"/>
              <a:t> </a:t>
            </a:r>
            <a:r>
              <a:rPr lang="tr-TR" sz="2400" dirty="0" err="1"/>
              <a:t>materials</a:t>
            </a:r>
            <a:r>
              <a:rPr lang="tr-TR" sz="2400" dirty="0"/>
              <a:t>” olarak kastedilen temelde insan sağlığı ve çevreye olan etkileri açısından “zararlı” olan maddelerdir. </a:t>
            </a:r>
            <a:r>
              <a:rPr lang="tr-TR" sz="2400" b="1" dirty="0"/>
              <a:t>Tehlikeli yük ise insan sağlığına ve çevreye olan zararlı etkilerinin yanı sıra patlayıcılık, yanıcılık, </a:t>
            </a:r>
            <a:r>
              <a:rPr lang="tr-TR" sz="2400" b="1" dirty="0" err="1"/>
              <a:t>aşındırıcılık</a:t>
            </a:r>
            <a:r>
              <a:rPr lang="tr-TR" sz="2400" dirty="0"/>
              <a:t> gibi farklı özellikleri barındıran ürünler için genel bir ifade olarak kullanılmaktadır. </a:t>
            </a:r>
            <a:endParaRPr lang="tr-TR" sz="2400" dirty="0" smtClean="0"/>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TEHLİKELİ MADDE TAŞIMACILIĞI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539552" y="818833"/>
            <a:ext cx="8352929" cy="4832092"/>
          </a:xfrm>
          <a:prstGeom prst="rect">
            <a:avLst/>
          </a:prstGeom>
        </p:spPr>
        <p:txBody>
          <a:bodyPr wrap="square">
            <a:spAutoFit/>
          </a:bodyPr>
          <a:lstStyle/>
          <a:p>
            <a:r>
              <a:rPr lang="tr-TR" sz="2800" b="1" u="sng" dirty="0"/>
              <a:t>Bu maddeler doğada bulunma çeşitleri: </a:t>
            </a:r>
            <a:endParaRPr lang="tr-TR" sz="2800" b="1" u="sng" dirty="0" smtClean="0"/>
          </a:p>
          <a:p>
            <a:endParaRPr lang="tr-TR" sz="2800" b="1" u="sng" dirty="0"/>
          </a:p>
          <a:p>
            <a:pPr marL="342900" indent="-342900">
              <a:buFont typeface="Arial" pitchFamily="34" charset="0"/>
              <a:buChar char="•"/>
            </a:pPr>
            <a:r>
              <a:rPr lang="tr-TR" sz="2800" dirty="0"/>
              <a:t>Doğal olarak </a:t>
            </a:r>
          </a:p>
          <a:p>
            <a:pPr marL="342900" indent="-342900">
              <a:buFont typeface="Arial" pitchFamily="34" charset="0"/>
              <a:buChar char="•"/>
            </a:pPr>
            <a:r>
              <a:rPr lang="tr-TR" sz="2800" dirty="0"/>
              <a:t>Yapay olarak (üretim sonrasında) </a:t>
            </a:r>
          </a:p>
          <a:p>
            <a:pPr marL="342900" indent="-342900">
              <a:buFont typeface="Arial" pitchFamily="34" charset="0"/>
              <a:buChar char="•"/>
            </a:pPr>
            <a:r>
              <a:rPr lang="tr-TR" sz="2800" dirty="0"/>
              <a:t>Atık olarak (işlem sonrasında ortaya çıkan artık madde) görülmektedir. </a:t>
            </a:r>
            <a:endParaRPr lang="tr-TR" sz="2800" dirty="0" smtClean="0"/>
          </a:p>
          <a:p>
            <a:pPr marL="342900" indent="-342900">
              <a:buFont typeface="Arial" pitchFamily="34" charset="0"/>
              <a:buChar char="•"/>
            </a:pPr>
            <a:endParaRPr lang="tr-TR" sz="2800" dirty="0"/>
          </a:p>
          <a:p>
            <a:r>
              <a:rPr lang="tr-TR" sz="2800" dirty="0"/>
              <a:t>Tehlikeli maddelerin kullanım alanları sanayide oldukça fazladır. Günümüzde hemen hemen her alanda karşımıza çıkmakta olup, globalleşen dünya sayesinde tüm dünyada ihtiyaç olan yerlere taşıması yapılmaktadır. </a:t>
            </a:r>
          </a:p>
        </p:txBody>
      </p:sp>
    </p:spTree>
    <p:extLst>
      <p:ext uri="{BB962C8B-B14F-4D97-AF65-F5344CB8AC3E}">
        <p14:creationId xmlns:p14="http://schemas.microsoft.com/office/powerpoint/2010/main" val="3903729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TEHLİKELİ MADDE TAŞIMACILIĞI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539552" y="818833"/>
            <a:ext cx="8352929" cy="3970318"/>
          </a:xfrm>
          <a:prstGeom prst="rect">
            <a:avLst/>
          </a:prstGeom>
        </p:spPr>
        <p:txBody>
          <a:bodyPr wrap="square">
            <a:spAutoFit/>
          </a:bodyPr>
          <a:lstStyle/>
          <a:p>
            <a:r>
              <a:rPr lang="tr-TR" sz="2800" b="1" u="sng" dirty="0"/>
              <a:t>Tehlikeli maddelerin kullanıldığı alanlara örnekler</a:t>
            </a:r>
            <a:r>
              <a:rPr lang="tr-TR" sz="2800" dirty="0" smtClean="0"/>
              <a:t>:</a:t>
            </a:r>
          </a:p>
          <a:p>
            <a:r>
              <a:rPr lang="tr-TR" sz="2800" dirty="0" smtClean="0"/>
              <a:t> </a:t>
            </a:r>
            <a:endParaRPr lang="tr-TR" sz="2800" dirty="0"/>
          </a:p>
          <a:p>
            <a:pPr marL="457200" indent="-457200">
              <a:buFont typeface="Arial" pitchFamily="34" charset="0"/>
              <a:buChar char="•"/>
            </a:pPr>
            <a:r>
              <a:rPr lang="tr-TR" sz="2800" dirty="0"/>
              <a:t>Tarım sektörü </a:t>
            </a:r>
          </a:p>
          <a:p>
            <a:pPr marL="457200" indent="-457200">
              <a:buFont typeface="Arial" pitchFamily="34" charset="0"/>
              <a:buChar char="•"/>
            </a:pPr>
            <a:r>
              <a:rPr lang="tr-TR" sz="2800" dirty="0"/>
              <a:t>Boya sektörü </a:t>
            </a:r>
          </a:p>
          <a:p>
            <a:pPr marL="457200" indent="-457200">
              <a:buFont typeface="Arial" pitchFamily="34" charset="0"/>
              <a:buChar char="•"/>
            </a:pPr>
            <a:r>
              <a:rPr lang="tr-TR" sz="2800" dirty="0"/>
              <a:t>İnşaat sektörü </a:t>
            </a:r>
          </a:p>
          <a:p>
            <a:pPr marL="457200" indent="-457200">
              <a:buFont typeface="Arial" pitchFamily="34" charset="0"/>
              <a:buChar char="•"/>
            </a:pPr>
            <a:r>
              <a:rPr lang="tr-TR" sz="2800" dirty="0"/>
              <a:t>Kozmetik sektörü </a:t>
            </a:r>
          </a:p>
          <a:p>
            <a:pPr marL="457200" indent="-457200">
              <a:buFont typeface="Arial" pitchFamily="34" charset="0"/>
              <a:buChar char="•"/>
            </a:pPr>
            <a:r>
              <a:rPr lang="tr-TR" sz="2800" dirty="0"/>
              <a:t>Deri sektörü </a:t>
            </a:r>
          </a:p>
          <a:p>
            <a:pPr marL="457200" indent="-457200">
              <a:buFont typeface="Arial" pitchFamily="34" charset="0"/>
              <a:buChar char="•"/>
            </a:pPr>
            <a:r>
              <a:rPr lang="tr-TR" sz="2800" dirty="0"/>
              <a:t>Silah sanayi </a:t>
            </a:r>
          </a:p>
          <a:p>
            <a:r>
              <a:rPr lang="tr-TR" sz="2800" dirty="0" smtClean="0"/>
              <a:t>. </a:t>
            </a:r>
            <a:endParaRPr lang="tr-TR" sz="2800" dirty="0"/>
          </a:p>
        </p:txBody>
      </p:sp>
    </p:spTree>
    <p:extLst>
      <p:ext uri="{BB962C8B-B14F-4D97-AF65-F5344CB8AC3E}">
        <p14:creationId xmlns:p14="http://schemas.microsoft.com/office/powerpoint/2010/main" val="12061866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TEHLİKELİ MADDE TAŞIMACILIĞI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5262979"/>
          </a:xfrm>
          <a:prstGeom prst="rect">
            <a:avLst/>
          </a:prstGeom>
        </p:spPr>
        <p:txBody>
          <a:bodyPr wrap="square">
            <a:spAutoFit/>
          </a:bodyPr>
          <a:lstStyle/>
          <a:p>
            <a:r>
              <a:rPr lang="tr-TR" sz="2800" dirty="0"/>
              <a:t>Tehlikeli maddelerin taşınması </a:t>
            </a:r>
            <a:r>
              <a:rPr lang="tr-TR" sz="2800" b="1" dirty="0"/>
              <a:t>karayolu, denizyolu, havayolu, demiryolu ve boru hattı </a:t>
            </a:r>
            <a:r>
              <a:rPr lang="tr-TR" sz="2800" dirty="0"/>
              <a:t>ile yapılmaktadır. Aralarında en çok rağbet gören taşımacılık denizyolu taşımacılığıdır. Deniz taşımacılığının diğer taşıma çeşitlerine göre </a:t>
            </a:r>
            <a:r>
              <a:rPr lang="tr-TR" sz="2800" b="1" dirty="0"/>
              <a:t>çok daha güvenli ve hızlı olması nedeniyle</a:t>
            </a:r>
            <a:r>
              <a:rPr lang="tr-TR" sz="2800" dirty="0"/>
              <a:t>, tehlikeli yükler deniz taşımacılığındaki varlıklarını her geçen gün arttırmaktadır. </a:t>
            </a:r>
            <a:endParaRPr lang="tr-TR" sz="2800" dirty="0" smtClean="0"/>
          </a:p>
          <a:p>
            <a:endParaRPr lang="tr-TR" sz="2800" dirty="0"/>
          </a:p>
          <a:p>
            <a:r>
              <a:rPr lang="tr-TR" sz="2800" dirty="0"/>
              <a:t>İnsan sağlığı açısından zehirleyici riske sahip, emniyet faktörünü tehlikeye atan veya taşınması esnasındaki özelliklerinden dolayı risk taşıyan zararlı maddelere uluslararası ticarette </a:t>
            </a:r>
            <a:r>
              <a:rPr lang="tr-TR" sz="2800" b="1" dirty="0"/>
              <a:t>tehlikeli yük </a:t>
            </a:r>
            <a:r>
              <a:rPr lang="tr-TR" sz="2800" dirty="0"/>
              <a:t>denir, </a:t>
            </a:r>
          </a:p>
        </p:txBody>
      </p:sp>
    </p:spTree>
    <p:extLst>
      <p:ext uri="{BB962C8B-B14F-4D97-AF65-F5344CB8AC3E}">
        <p14:creationId xmlns:p14="http://schemas.microsoft.com/office/powerpoint/2010/main" val="1316386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TEHLİKELİ MADDE TAŞIMACILIĞI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3539430"/>
          </a:xfrm>
          <a:prstGeom prst="rect">
            <a:avLst/>
          </a:prstGeom>
        </p:spPr>
        <p:txBody>
          <a:bodyPr wrap="square">
            <a:spAutoFit/>
          </a:bodyPr>
          <a:lstStyle/>
          <a:p>
            <a:r>
              <a:rPr lang="tr-TR" sz="2800" dirty="0"/>
              <a:t>Denizyolu taşımacılığında söz konusu olan ve International </a:t>
            </a:r>
            <a:r>
              <a:rPr lang="tr-TR" sz="2800" dirty="0" err="1"/>
              <a:t>Maritime</a:t>
            </a:r>
            <a:r>
              <a:rPr lang="tr-TR" sz="2800" dirty="0"/>
              <a:t> Dangerous </a:t>
            </a:r>
            <a:r>
              <a:rPr lang="tr-TR" sz="2800" dirty="0" err="1"/>
              <a:t>Goods</a:t>
            </a:r>
            <a:r>
              <a:rPr lang="tr-TR" sz="2800" dirty="0"/>
              <a:t> olarak tanımlanan </a:t>
            </a:r>
            <a:r>
              <a:rPr lang="tr-TR" sz="2800" b="1" dirty="0"/>
              <a:t>IMDG kodları </a:t>
            </a:r>
            <a:r>
              <a:rPr lang="tr-TR" sz="2800" dirty="0"/>
              <a:t>uygulanmaktadır. </a:t>
            </a:r>
            <a:endParaRPr lang="tr-TR" sz="2800" dirty="0" smtClean="0"/>
          </a:p>
          <a:p>
            <a:endParaRPr lang="tr-TR" sz="2800" dirty="0" smtClean="0"/>
          </a:p>
          <a:p>
            <a:r>
              <a:rPr lang="tr-TR" sz="2800" dirty="0" smtClean="0"/>
              <a:t>Denizyolunda </a:t>
            </a:r>
            <a:r>
              <a:rPr lang="tr-TR" sz="2800" dirty="0"/>
              <a:t>tehlikeli maddelerin taşınmasına ilişkin uluslararası düzeydeki bu yasal düzenleme kısa adı </a:t>
            </a:r>
            <a:r>
              <a:rPr lang="tr-TR" sz="2800" b="1" dirty="0"/>
              <a:t>IMO olan </a:t>
            </a:r>
            <a:r>
              <a:rPr lang="tr-TR" sz="2800" dirty="0"/>
              <a:t>International </a:t>
            </a:r>
            <a:r>
              <a:rPr lang="tr-TR" sz="2800" dirty="0" err="1"/>
              <a:t>Maritime</a:t>
            </a:r>
            <a:r>
              <a:rPr lang="tr-TR" sz="2800" dirty="0"/>
              <a:t> </a:t>
            </a:r>
            <a:r>
              <a:rPr lang="tr-TR" sz="2800" dirty="0" err="1"/>
              <a:t>Organizations</a:t>
            </a:r>
            <a:r>
              <a:rPr lang="tr-TR" sz="2800" dirty="0"/>
              <a:t> (Uluslararası Denizcilik Örgütü) tarafından yapılmaktadır. </a:t>
            </a:r>
          </a:p>
        </p:txBody>
      </p:sp>
    </p:spTree>
    <p:extLst>
      <p:ext uri="{BB962C8B-B14F-4D97-AF65-F5344CB8AC3E}">
        <p14:creationId xmlns:p14="http://schemas.microsoft.com/office/powerpoint/2010/main" val="2636136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4401205"/>
          </a:xfrm>
          <a:prstGeom prst="rect">
            <a:avLst/>
          </a:prstGeom>
        </p:spPr>
        <p:txBody>
          <a:bodyPr wrap="square">
            <a:spAutoFit/>
          </a:bodyPr>
          <a:lstStyle/>
          <a:p>
            <a:r>
              <a:rPr lang="tr-TR" sz="2800" b="1" u="sng" dirty="0"/>
              <a:t>Tehlikeli yüklerin iki ana grupta taşıması yapılmaktadır</a:t>
            </a:r>
            <a:r>
              <a:rPr lang="tr-TR" sz="2800" b="1" u="sng" dirty="0" smtClean="0"/>
              <a:t>.</a:t>
            </a:r>
          </a:p>
          <a:p>
            <a:r>
              <a:rPr lang="tr-TR" sz="2800" dirty="0" smtClean="0"/>
              <a:t> </a:t>
            </a:r>
            <a:endParaRPr lang="tr-TR" sz="2800" dirty="0"/>
          </a:p>
          <a:p>
            <a:pPr marL="514350" indent="-514350">
              <a:buFont typeface="+mj-lt"/>
              <a:buAutoNum type="arabicPeriod"/>
            </a:pPr>
            <a:r>
              <a:rPr lang="tr-TR" sz="2800" dirty="0"/>
              <a:t>Sıvı yük olarak tehlikeli yük taşımaları </a:t>
            </a:r>
          </a:p>
          <a:p>
            <a:pPr marL="514350" indent="-514350">
              <a:buFont typeface="+mj-lt"/>
              <a:buAutoNum type="arabicPeriod"/>
            </a:pPr>
            <a:r>
              <a:rPr lang="tr-TR" sz="2800" dirty="0"/>
              <a:t>Kuru yük olarak tehlikeli yük taşımaları </a:t>
            </a:r>
            <a:endParaRPr lang="tr-TR" sz="2800" dirty="0" smtClean="0"/>
          </a:p>
          <a:p>
            <a:pPr marL="514350" indent="-514350">
              <a:buFont typeface="+mj-lt"/>
              <a:buAutoNum type="arabicPeriod"/>
            </a:pPr>
            <a:endParaRPr lang="tr-TR" sz="2800" dirty="0"/>
          </a:p>
          <a:p>
            <a:r>
              <a:rPr lang="tr-TR" sz="2800" b="1" dirty="0"/>
              <a:t>1. Sıvı Yük Olarak Tehlikeli Yük Taşımaları </a:t>
            </a:r>
            <a:endParaRPr lang="tr-TR" sz="2800" dirty="0"/>
          </a:p>
          <a:p>
            <a:r>
              <a:rPr lang="tr-TR" sz="2800" dirty="0"/>
              <a:t>Birleşmiş Milletlere göre denizyolu taşımacılığında ürün sınıflandırılmasında </a:t>
            </a:r>
            <a:r>
              <a:rPr lang="tr-TR" sz="2800" b="1" dirty="0"/>
              <a:t>sıvı dökme yükler, ham petrol ve petrol ürünleri, kimyasal maddeler ve sıvılaştırılmış gaz </a:t>
            </a:r>
            <a:r>
              <a:rPr lang="tr-TR" sz="2800" dirty="0"/>
              <a:t>taşımalarıdır. </a:t>
            </a:r>
          </a:p>
        </p:txBody>
      </p:sp>
    </p:spTree>
    <p:extLst>
      <p:ext uri="{BB962C8B-B14F-4D97-AF65-F5344CB8AC3E}">
        <p14:creationId xmlns:p14="http://schemas.microsoft.com/office/powerpoint/2010/main" val="2980945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3108543"/>
          </a:xfrm>
          <a:prstGeom prst="rect">
            <a:avLst/>
          </a:prstGeom>
        </p:spPr>
        <p:txBody>
          <a:bodyPr wrap="square">
            <a:spAutoFit/>
          </a:bodyPr>
          <a:lstStyle/>
          <a:p>
            <a:r>
              <a:rPr lang="tr-TR" sz="2800" dirty="0"/>
              <a:t>Dünya deniz ticaretinde yapılan taşımalara bakıldığı zaman büyük bir payın </a:t>
            </a:r>
            <a:r>
              <a:rPr lang="tr-TR" sz="2800" b="1" dirty="0"/>
              <a:t>dökme sıvı yüklerin </a:t>
            </a:r>
            <a:r>
              <a:rPr lang="tr-TR" sz="2800" dirty="0"/>
              <a:t>aldığı görülmektedir. </a:t>
            </a:r>
            <a:r>
              <a:rPr lang="tr-TR" sz="2800" b="1" dirty="0"/>
              <a:t>Dökme sıvı tehlikeli yükler, tankerler ile taşınan ve pompa sistemi ile </a:t>
            </a:r>
            <a:r>
              <a:rPr lang="tr-TR" sz="2800" b="1" dirty="0" err="1"/>
              <a:t>elleçlenen</a:t>
            </a:r>
            <a:r>
              <a:rPr lang="tr-TR" sz="2800" b="1" dirty="0"/>
              <a:t> yüklerdir</a:t>
            </a:r>
            <a:r>
              <a:rPr lang="tr-TR" sz="2800" dirty="0"/>
              <a:t>. Bunlar </a:t>
            </a:r>
            <a:r>
              <a:rPr lang="tr-TR" sz="2800" b="1" dirty="0"/>
              <a:t>ham petrol ve petrol ürünleri, kimyasal ürünler, kimyasal </a:t>
            </a:r>
            <a:r>
              <a:rPr lang="tr-TR" sz="2800" b="1" dirty="0" smtClean="0"/>
              <a:t> </a:t>
            </a:r>
            <a:r>
              <a:rPr lang="tr-TR" sz="2800" b="1" dirty="0"/>
              <a:t>gazlardır, bitkisel yağlardır.</a:t>
            </a:r>
            <a:r>
              <a:rPr lang="tr-TR" sz="2800" dirty="0"/>
              <a:t> Bu ürünler tankerler ile dünyanın dört bir yanında taşınmaktadır. </a:t>
            </a:r>
          </a:p>
        </p:txBody>
      </p:sp>
    </p:spTree>
    <p:extLst>
      <p:ext uri="{BB962C8B-B14F-4D97-AF65-F5344CB8AC3E}">
        <p14:creationId xmlns:p14="http://schemas.microsoft.com/office/powerpoint/2010/main" val="1407701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6555641"/>
          </a:xfrm>
          <a:prstGeom prst="rect">
            <a:avLst/>
          </a:prstGeom>
        </p:spPr>
        <p:txBody>
          <a:bodyPr wrap="square">
            <a:spAutoFit/>
          </a:bodyPr>
          <a:lstStyle/>
          <a:p>
            <a:pPr marL="514350" indent="-514350">
              <a:buAutoNum type="alphaLcPeriod"/>
            </a:pPr>
            <a:r>
              <a:rPr lang="es-ES" sz="2800" b="1" dirty="0" smtClean="0"/>
              <a:t>Ham </a:t>
            </a:r>
            <a:r>
              <a:rPr lang="es-ES" sz="2800" b="1" dirty="0"/>
              <a:t>petrol ve petrol ürün taşımaları </a:t>
            </a:r>
            <a:endParaRPr lang="tr-TR" sz="2800" b="1" dirty="0" smtClean="0"/>
          </a:p>
          <a:p>
            <a:pPr marL="514350" indent="-514350">
              <a:buAutoNum type="alphaLcPeriod"/>
            </a:pPr>
            <a:endParaRPr lang="tr-TR" sz="2800" b="1" dirty="0"/>
          </a:p>
          <a:p>
            <a:r>
              <a:rPr lang="tr-TR" sz="2800" dirty="0"/>
              <a:t>Dünyanın dört bir tarafına ham petrol ve petrol ürünü sevkiyatı yapılmaktadır. Bu taşımalar için gerekli durumlarda devasa ölçülerde gemilere ihtiyaç duyulmaktadır. </a:t>
            </a:r>
            <a:r>
              <a:rPr lang="tr-TR" sz="2800" dirty="0" smtClean="0"/>
              <a:t>.</a:t>
            </a:r>
          </a:p>
          <a:p>
            <a:endParaRPr lang="tr-TR" sz="2800" dirty="0" smtClean="0"/>
          </a:p>
          <a:p>
            <a:r>
              <a:rPr lang="tr-TR" sz="2800" b="1" u="sng" dirty="0"/>
              <a:t>Tanker filosunu incelediğimiz zaman, tankerlerin 6 </a:t>
            </a:r>
            <a:r>
              <a:rPr lang="tr-TR" sz="2800" b="1" u="sng" dirty="0" err="1"/>
              <a:t>segmente</a:t>
            </a:r>
            <a:r>
              <a:rPr lang="tr-TR" sz="2800" b="1" u="sng" dirty="0"/>
              <a:t> ayrıldıklarını görürüz. </a:t>
            </a:r>
          </a:p>
          <a:p>
            <a:pPr marL="457200" indent="-457200">
              <a:buFont typeface="Arial" pitchFamily="34" charset="0"/>
              <a:buChar char="•"/>
            </a:pPr>
            <a:r>
              <a:rPr lang="tr-TR" sz="2800" dirty="0"/>
              <a:t>ÜRÜN TANKERİ (10.000 - 60.000 DWT) </a:t>
            </a:r>
          </a:p>
          <a:p>
            <a:pPr marL="457200" indent="-457200">
              <a:buFont typeface="Arial" pitchFamily="34" charset="0"/>
              <a:buChar char="•"/>
            </a:pPr>
            <a:r>
              <a:rPr lang="tr-TR" sz="2800" dirty="0"/>
              <a:t>PANAMAX (60.000 - 80.000 DWT) </a:t>
            </a:r>
          </a:p>
          <a:p>
            <a:pPr marL="457200" indent="-457200">
              <a:buFont typeface="Arial" pitchFamily="34" charset="0"/>
              <a:buChar char="•"/>
            </a:pPr>
            <a:r>
              <a:rPr lang="tr-TR" sz="2800" dirty="0"/>
              <a:t>AFRAMAX (80.000 - 120.000 DWT) </a:t>
            </a:r>
          </a:p>
          <a:p>
            <a:pPr marL="457200" indent="-457200">
              <a:buFont typeface="Arial" pitchFamily="34" charset="0"/>
              <a:buChar char="•"/>
            </a:pPr>
            <a:r>
              <a:rPr lang="tr-TR" sz="2800" dirty="0"/>
              <a:t>SUEZMAX (120.000 - 200.000 DWT) </a:t>
            </a:r>
          </a:p>
          <a:p>
            <a:pPr marL="457200" indent="-457200">
              <a:buFont typeface="Arial" pitchFamily="34" charset="0"/>
              <a:buChar char="•"/>
            </a:pPr>
            <a:r>
              <a:rPr lang="tr-TR" sz="2800" dirty="0"/>
              <a:t>VLCC (200.000 - 320.000 DWT) </a:t>
            </a:r>
          </a:p>
          <a:p>
            <a:pPr marL="457200" indent="-457200">
              <a:buFont typeface="Arial" pitchFamily="34" charset="0"/>
              <a:buChar char="•"/>
            </a:pPr>
            <a:r>
              <a:rPr lang="tr-TR" sz="2800" dirty="0"/>
              <a:t>ULCC (320.000 - 550.000 DWT) </a:t>
            </a:r>
          </a:p>
          <a:p>
            <a:endParaRPr lang="tr-TR" sz="2800" dirty="0"/>
          </a:p>
        </p:txBody>
      </p:sp>
    </p:spTree>
    <p:extLst>
      <p:ext uri="{BB962C8B-B14F-4D97-AF65-F5344CB8AC3E}">
        <p14:creationId xmlns:p14="http://schemas.microsoft.com/office/powerpoint/2010/main" val="2402397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6124754"/>
          </a:xfrm>
          <a:prstGeom prst="rect">
            <a:avLst/>
          </a:prstGeom>
        </p:spPr>
        <p:txBody>
          <a:bodyPr wrap="square">
            <a:spAutoFit/>
          </a:bodyPr>
          <a:lstStyle/>
          <a:p>
            <a:r>
              <a:rPr lang="tr-TR" sz="2800" dirty="0"/>
              <a:t>Petrol ve petrol ürünleri iki sınıfa ayrılmaktadır. </a:t>
            </a:r>
            <a:r>
              <a:rPr lang="tr-TR" sz="2800" b="1" dirty="0"/>
              <a:t>Bunlar siyah veya kirli ürün ve beyaz veya temiz ürün olarak adlandırılmaktadır. Siyah veya kirli ürünler ağır </a:t>
            </a:r>
            <a:r>
              <a:rPr lang="tr-TR" sz="2800" b="1" dirty="0" err="1"/>
              <a:t>fuel</a:t>
            </a:r>
            <a:r>
              <a:rPr lang="tr-TR" sz="2800" b="1" dirty="0"/>
              <a:t> </a:t>
            </a:r>
            <a:r>
              <a:rPr lang="tr-TR" sz="2800" b="1" dirty="0" err="1"/>
              <a:t>oil</a:t>
            </a:r>
            <a:r>
              <a:rPr lang="tr-TR" sz="2800" b="1" dirty="0"/>
              <a:t>, asfalt, ham petrol yükleridir. </a:t>
            </a:r>
            <a:r>
              <a:rPr lang="tr-TR" sz="2800" b="1" u="sng" dirty="0"/>
              <a:t>Beyaz veya temiz ürün olarak adlandırılan yükler ise motorin, benzin ve jet yakıtı olarak karşımıza çıkmaktadır.</a:t>
            </a:r>
            <a:r>
              <a:rPr lang="tr-TR" sz="2800" dirty="0"/>
              <a:t> </a:t>
            </a:r>
            <a:endParaRPr lang="tr-TR" sz="2800" dirty="0" smtClean="0"/>
          </a:p>
          <a:p>
            <a:r>
              <a:rPr lang="tr-TR" sz="2800" dirty="0"/>
              <a:t>Ham petrol ve petrol ürünlerinin </a:t>
            </a:r>
            <a:r>
              <a:rPr lang="tr-TR" sz="2800" dirty="0" err="1"/>
              <a:t>elleçlenmeleri</a:t>
            </a:r>
            <a:r>
              <a:rPr lang="tr-TR" sz="2800" dirty="0"/>
              <a:t> için liman tarafından sahile doğru boru hatları bulunmaktadır. </a:t>
            </a:r>
            <a:endParaRPr lang="tr-TR" sz="2800" dirty="0" smtClean="0"/>
          </a:p>
          <a:p>
            <a:endParaRPr lang="tr-TR" sz="2800" dirty="0" smtClean="0"/>
          </a:p>
          <a:p>
            <a:r>
              <a:rPr lang="tr-TR" sz="2800" dirty="0"/>
              <a:t>Ham petrol ve petrol ürünü taşıyan gemilerin gerek güvenlik nedeniyle gerekse sahip oldukları yüksek </a:t>
            </a:r>
            <a:r>
              <a:rPr lang="tr-TR" sz="2800" dirty="0" err="1"/>
              <a:t>draftları</a:t>
            </a:r>
            <a:r>
              <a:rPr lang="tr-TR" sz="2800" dirty="0"/>
              <a:t> nedeniyle sahille olan bağlantılarının boru hatları ile yapmaktadırlar. Ham petrol ve petrol ürünü taşıyan gemilerde tüm gemi tankları pompa sistemleri ile donatılmıştır.</a:t>
            </a:r>
          </a:p>
        </p:txBody>
      </p:sp>
    </p:spTree>
    <p:extLst>
      <p:ext uri="{BB962C8B-B14F-4D97-AF65-F5344CB8AC3E}">
        <p14:creationId xmlns:p14="http://schemas.microsoft.com/office/powerpoint/2010/main" val="3962551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323528" y="818833"/>
            <a:ext cx="8820472" cy="6124754"/>
          </a:xfrm>
          <a:prstGeom prst="rect">
            <a:avLst/>
          </a:prstGeom>
        </p:spPr>
        <p:txBody>
          <a:bodyPr wrap="square">
            <a:spAutoFit/>
          </a:bodyPr>
          <a:lstStyle/>
          <a:p>
            <a:r>
              <a:rPr lang="tr-TR" sz="2800" dirty="0"/>
              <a:t>Boru hatlarında daha öncesinde başka bir yükün </a:t>
            </a:r>
            <a:r>
              <a:rPr lang="tr-TR" sz="2800" dirty="0" err="1"/>
              <a:t>elleçlenmesi</a:t>
            </a:r>
            <a:r>
              <a:rPr lang="tr-TR" sz="2800" dirty="0"/>
              <a:t> durumunda süpürme adı verilen operasyonla pompalardan hava verilerek boruda kalan yük temizlenerek yeni yük için hazır hale gelmektedir. Yüklerin ölçüm işlemleri ise kara tanklarında ve gemi tanklarına bulunan ölçüm cihazları ile yapılmaktadır. Ölçüm cihazlarının belirtilen yük değerlerine ulaşmaları ile </a:t>
            </a:r>
            <a:r>
              <a:rPr lang="tr-TR" sz="2800" dirty="0" err="1"/>
              <a:t>elleçleme</a:t>
            </a:r>
            <a:r>
              <a:rPr lang="tr-TR" sz="2800" dirty="0"/>
              <a:t> operasyonları tamamlanmaktadır </a:t>
            </a:r>
            <a:r>
              <a:rPr lang="tr-TR" sz="2800" dirty="0" smtClean="0"/>
              <a:t>.</a:t>
            </a:r>
          </a:p>
          <a:p>
            <a:endParaRPr lang="tr-TR" sz="2800" dirty="0" smtClean="0"/>
          </a:p>
          <a:p>
            <a:r>
              <a:rPr lang="tr-TR" sz="2800" dirty="0"/>
              <a:t>Ham petrol ve petrol ürünlerinin taşımacılığına göre likit gaz ve kimyasal maddelerin taşımaları daha küçük ölçekte yapılmaktadır. Fakat ürünlerin yapılarından kaynaklanan tehlikeler daha büyük olduğu için daha özel olarak taşınmaktadırlar </a:t>
            </a:r>
          </a:p>
        </p:txBody>
      </p:sp>
    </p:spTree>
    <p:extLst>
      <p:ext uri="{BB962C8B-B14F-4D97-AF65-F5344CB8AC3E}">
        <p14:creationId xmlns:p14="http://schemas.microsoft.com/office/powerpoint/2010/main" val="40507494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5" y="818832"/>
            <a:ext cx="8064896" cy="4338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080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9" y="764704"/>
            <a:ext cx="8208912"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687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lnSpcReduction="10000"/>
          </a:bodyPr>
          <a:lstStyle/>
          <a:p>
            <a:r>
              <a:rPr lang="tr-TR" sz="2800" dirty="0" smtClean="0"/>
              <a:t>Tehlikeli </a:t>
            </a:r>
            <a:r>
              <a:rPr lang="tr-TR" sz="2800" dirty="0"/>
              <a:t>Yük Taşımaları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1110"/>
            <a:ext cx="8280921" cy="5832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3181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2414</TotalTime>
  <Words>752</Words>
  <Application>Microsoft Office PowerPoint</Application>
  <PresentationFormat>Ekran Gösterisi (4:3)</PresentationFormat>
  <Paragraphs>66</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omu205</cp:lastModifiedBy>
  <cp:revision>259</cp:revision>
  <dcterms:created xsi:type="dcterms:W3CDTF">2013-07-18T08:50:31Z</dcterms:created>
  <dcterms:modified xsi:type="dcterms:W3CDTF">2019-02-27T14:55:17Z</dcterms:modified>
</cp:coreProperties>
</file>